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9" r:id="rId3"/>
    <p:sldId id="260" r:id="rId4"/>
    <p:sldId id="261" r:id="rId5"/>
    <p:sldId id="280" r:id="rId6"/>
    <p:sldId id="267" r:id="rId7"/>
    <p:sldId id="281" r:id="rId8"/>
    <p:sldId id="279" r:id="rId9"/>
    <p:sldId id="278" r:id="rId10"/>
    <p:sldId id="269" r:id="rId11"/>
    <p:sldId id="27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06" d="100"/>
          <a:sy n="106" d="100"/>
        </p:scale>
        <p:origin x="1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C6FFA417-5C29-4845-A89B-A17301E5408E}" type="datetimeFigureOut">
              <a:rPr lang="en-US" smtClean="0"/>
              <a:t>9/7/2020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746B8D4-2A6F-46E3-ADF3-BC452A707FB2}" type="slidenum">
              <a:rPr lang="en-US" smtClean="0"/>
              <a:t>‹#›</a:t>
            </a:fld>
            <a:endParaRPr lang="en-US"/>
          </a:p>
        </p:txBody>
      </p:sp>
    </p:spTree>
    <p:extLst>
      <p:ext uri="{BB962C8B-B14F-4D97-AF65-F5344CB8AC3E}">
        <p14:creationId xmlns:p14="http://schemas.microsoft.com/office/powerpoint/2010/main" val="20262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882B81EB-AF27-4B2D-90E9-855BBF572946}" type="datetimeFigureOut">
              <a:rPr lang="en-US" smtClean="0"/>
              <a:t>9/7/2020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3AFCB973-483E-49C8-82D6-DBECABDA2947}" type="slidenum">
              <a:rPr lang="en-US" smtClean="0"/>
              <a:t>‹#›</a:t>
            </a:fld>
            <a:endParaRPr lang="en-US"/>
          </a:p>
        </p:txBody>
      </p:sp>
    </p:spTree>
    <p:extLst>
      <p:ext uri="{BB962C8B-B14F-4D97-AF65-F5344CB8AC3E}">
        <p14:creationId xmlns:p14="http://schemas.microsoft.com/office/powerpoint/2010/main" val="30619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1</a:t>
            </a:fld>
            <a:endParaRPr lang="en-US"/>
          </a:p>
        </p:txBody>
      </p:sp>
    </p:spTree>
    <p:extLst>
      <p:ext uri="{BB962C8B-B14F-4D97-AF65-F5344CB8AC3E}">
        <p14:creationId xmlns:p14="http://schemas.microsoft.com/office/powerpoint/2010/main" val="322810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2</a:t>
            </a:fld>
            <a:endParaRPr lang="en-US"/>
          </a:p>
        </p:txBody>
      </p:sp>
    </p:spTree>
    <p:extLst>
      <p:ext uri="{BB962C8B-B14F-4D97-AF65-F5344CB8AC3E}">
        <p14:creationId xmlns:p14="http://schemas.microsoft.com/office/powerpoint/2010/main" val="295142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3</a:t>
            </a:fld>
            <a:endParaRPr lang="en-US"/>
          </a:p>
        </p:txBody>
      </p:sp>
    </p:spTree>
    <p:extLst>
      <p:ext uri="{BB962C8B-B14F-4D97-AF65-F5344CB8AC3E}">
        <p14:creationId xmlns:p14="http://schemas.microsoft.com/office/powerpoint/2010/main" val="103678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4</a:t>
            </a:fld>
            <a:endParaRPr lang="en-US"/>
          </a:p>
        </p:txBody>
      </p:sp>
    </p:spTree>
    <p:extLst>
      <p:ext uri="{BB962C8B-B14F-4D97-AF65-F5344CB8AC3E}">
        <p14:creationId xmlns:p14="http://schemas.microsoft.com/office/powerpoint/2010/main" val="166986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6</a:t>
            </a:fld>
            <a:endParaRPr lang="en-US"/>
          </a:p>
        </p:txBody>
      </p:sp>
    </p:spTree>
    <p:extLst>
      <p:ext uri="{BB962C8B-B14F-4D97-AF65-F5344CB8AC3E}">
        <p14:creationId xmlns:p14="http://schemas.microsoft.com/office/powerpoint/2010/main" val="95641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CB973-483E-49C8-82D6-DBECABDA2947}" type="slidenum">
              <a:rPr lang="en-US" smtClean="0"/>
              <a:t>10</a:t>
            </a:fld>
            <a:endParaRPr lang="en-US"/>
          </a:p>
        </p:txBody>
      </p:sp>
    </p:spTree>
    <p:extLst>
      <p:ext uri="{BB962C8B-B14F-4D97-AF65-F5344CB8AC3E}">
        <p14:creationId xmlns:p14="http://schemas.microsoft.com/office/powerpoint/2010/main" val="179383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9/7/2020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9/7/2020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9/7/2020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theijoem.com/ijoem/index.php/ijoem/issue/view/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aliem.com/medic-series-case-breaking-bad-news-badly" TargetMode="External"/><Relationship Id="rId5" Type="http://schemas.openxmlformats.org/officeDocument/2006/relationships/image" Target="../media/image5.jpg"/><Relationship Id="rId4" Type="http://schemas.openxmlformats.org/officeDocument/2006/relationships/hyperlink" Target="https://en.wikipedia.org/wiki/Five_Wish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aging.sc.gov/sites/default/files/documents/Legal/SCHealthCarePowerOfAttorne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powerofattorney.com/wp-content/uploads/2013/07/georgia-medical-power-of-attorney-form.pdf" TargetMode="External"/><Relationship Id="rId1" Type="http://schemas.openxmlformats.org/officeDocument/2006/relationships/slideLayout" Target="../slideLayouts/slideLayout4.xml"/><Relationship Id="rId4" Type="http://schemas.openxmlformats.org/officeDocument/2006/relationships/hyperlink" Target="http://www.surrenderedmarriage.org/2012/06/tough-decisions-part-2.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justbeingme1.blogspot.com/2015/07/decision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59FAF-3648-4228-A37E-DCC55F85C49D}"/>
              </a:ext>
            </a:extLst>
          </p:cNvPr>
          <p:cNvSpPr>
            <a:spLocks noGrp="1"/>
          </p:cNvSpPr>
          <p:nvPr>
            <p:ph type="ctrTitle"/>
          </p:nvPr>
        </p:nvSpPr>
        <p:spPr>
          <a:xfrm>
            <a:off x="2456891" y="412999"/>
            <a:ext cx="9089295" cy="2541431"/>
          </a:xfrm>
        </p:spPr>
        <p:txBody>
          <a:bodyPr>
            <a:normAutofit/>
          </a:bodyPr>
          <a:lstStyle/>
          <a:p>
            <a:r>
              <a:rPr lang="en-US" sz="3600" b="1" dirty="0"/>
              <a:t>Advance Care </a:t>
            </a:r>
            <a:r>
              <a:rPr lang="en-US" sz="3600" b="1" dirty="0" smtClean="0"/>
              <a:t>Planning:</a:t>
            </a:r>
            <a:br>
              <a:rPr lang="en-US" sz="3600" b="1" dirty="0" smtClean="0"/>
            </a:br>
            <a:r>
              <a:rPr lang="en-US" sz="3600" dirty="0" smtClean="0"/>
              <a:t>An important conversation </a:t>
            </a:r>
            <a:r>
              <a:rPr lang="en-US" sz="3600" dirty="0"/>
              <a:t>with your family about your future </a:t>
            </a:r>
            <a:r>
              <a:rPr lang="en-US" sz="3600" dirty="0" smtClean="0"/>
              <a:t>healthcare wishes</a:t>
            </a:r>
            <a:br>
              <a:rPr lang="en-US" sz="3600" dirty="0" smtClean="0"/>
            </a:br>
            <a:endParaRPr lang="en-US" sz="3600" dirty="0"/>
          </a:p>
        </p:txBody>
      </p:sp>
      <p:sp>
        <p:nvSpPr>
          <p:cNvPr id="3" name="Subtitle 2">
            <a:extLst>
              <a:ext uri="{FF2B5EF4-FFF2-40B4-BE49-F238E27FC236}">
                <a16:creationId xmlns:a16="http://schemas.microsoft.com/office/drawing/2014/main" xmlns="" id="{DB07D572-05B0-4826-93F2-6F054AE09878}"/>
              </a:ext>
            </a:extLst>
          </p:cNvPr>
          <p:cNvSpPr>
            <a:spLocks noGrp="1"/>
          </p:cNvSpPr>
          <p:nvPr>
            <p:ph type="subTitle" idx="1"/>
          </p:nvPr>
        </p:nvSpPr>
        <p:spPr>
          <a:xfrm>
            <a:off x="2009870" y="5142721"/>
            <a:ext cx="9536316" cy="1481063"/>
          </a:xfrm>
        </p:spPr>
        <p:txBody>
          <a:bodyPr>
            <a:normAutofit/>
          </a:bodyPr>
          <a:lstStyle/>
          <a:p>
            <a:r>
              <a:rPr lang="en-US" sz="2800" b="1" dirty="0" smtClean="0"/>
              <a:t>Think about it</a:t>
            </a:r>
            <a:r>
              <a:rPr lang="en-US" sz="2800" b="1" dirty="0"/>
              <a:t>, </a:t>
            </a:r>
            <a:r>
              <a:rPr lang="en-US" sz="2800" b="1" dirty="0" smtClean="0"/>
              <a:t>talk about </a:t>
            </a:r>
            <a:r>
              <a:rPr lang="en-US" sz="2800" b="1" dirty="0"/>
              <a:t>it, write it down</a:t>
            </a:r>
            <a:r>
              <a:rPr lang="en-US" sz="2800" b="1" dirty="0" smtClean="0"/>
              <a:t>!</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313" y="2498525"/>
            <a:ext cx="6153150" cy="2505075"/>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229618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5D81D-7127-4B58-9EBF-6FA5B4EADBF4}"/>
              </a:ext>
            </a:extLst>
          </p:cNvPr>
          <p:cNvSpPr>
            <a:spLocks noGrp="1"/>
          </p:cNvSpPr>
          <p:nvPr>
            <p:ph type="title"/>
          </p:nvPr>
        </p:nvSpPr>
        <p:spPr/>
        <p:txBody>
          <a:bodyPr>
            <a:normAutofit fontScale="90000"/>
          </a:bodyPr>
          <a:lstStyle/>
          <a:p>
            <a:r>
              <a:rPr lang="en-US" sz="2800" b="1" dirty="0"/>
              <a:t>Decisions in the South Carolina HCPOA Form</a:t>
            </a:r>
            <a:r>
              <a:rPr lang="en-US" sz="2800" b="1" dirty="0" smtClean="0"/>
              <a:t>:  </a:t>
            </a:r>
            <a:br>
              <a:rPr lang="en-US" sz="2800" b="1" dirty="0" smtClean="0"/>
            </a:br>
            <a:r>
              <a:rPr lang="en-US" sz="2800" b="1" dirty="0" smtClean="0"/>
              <a:t>Desires Concerning Life-Sustaining Treatment </a:t>
            </a:r>
            <a:br>
              <a:rPr lang="en-US" sz="2800" b="1" dirty="0" smtClean="0"/>
            </a:br>
            <a:r>
              <a:rPr lang="en-US" sz="2800" b="1" dirty="0" smtClean="0"/>
              <a:t>(Sections #7 and #8)</a:t>
            </a:r>
            <a:endParaRPr lang="en-US" sz="2800" b="1" dirty="0"/>
          </a:p>
        </p:txBody>
      </p:sp>
      <p:sp>
        <p:nvSpPr>
          <p:cNvPr id="4" name="Content Placeholder 3">
            <a:extLst>
              <a:ext uri="{FF2B5EF4-FFF2-40B4-BE49-F238E27FC236}">
                <a16:creationId xmlns:a16="http://schemas.microsoft.com/office/drawing/2014/main" xmlns="" id="{3B17B0B9-57E0-4CAD-9E76-D6B5F461461C}"/>
              </a:ext>
            </a:extLst>
          </p:cNvPr>
          <p:cNvSpPr>
            <a:spLocks noGrp="1"/>
          </p:cNvSpPr>
          <p:nvPr>
            <p:ph sz="half" idx="2"/>
          </p:nvPr>
        </p:nvSpPr>
        <p:spPr>
          <a:xfrm>
            <a:off x="6454792" y="2017343"/>
            <a:ext cx="5127607" cy="3342308"/>
          </a:xfrm>
          <a:ln>
            <a:solidFill>
              <a:schemeClr val="accent1"/>
            </a:solidFill>
          </a:ln>
        </p:spPr>
        <p:txBody>
          <a:bodyPr>
            <a:normAutofit fontScale="92500"/>
          </a:bodyPr>
          <a:lstStyle/>
          <a:p>
            <a:pPr marL="0" indent="0">
              <a:buNone/>
            </a:pPr>
            <a:r>
              <a:rPr lang="en-US" sz="1700" b="1" i="1" dirty="0"/>
              <a:t>8</a:t>
            </a:r>
            <a:r>
              <a:rPr lang="en-US" sz="1700" b="1" i="1" dirty="0" smtClean="0"/>
              <a:t>.   At the end of your life, would you want artificial </a:t>
            </a:r>
            <a:r>
              <a:rPr lang="en-US" sz="1700" b="1" i="1" dirty="0"/>
              <a:t>hydration and nutrition </a:t>
            </a:r>
            <a:r>
              <a:rPr lang="en-US" sz="1700" b="1" i="1" dirty="0" smtClean="0"/>
              <a:t>through tube feeding?</a:t>
            </a:r>
          </a:p>
          <a:p>
            <a:pPr marL="0" indent="0">
              <a:buNone/>
            </a:pPr>
            <a:endParaRPr lang="en-US" sz="1300" u="sng" dirty="0" smtClean="0"/>
          </a:p>
          <a:p>
            <a:pPr marL="0" indent="0">
              <a:buNone/>
            </a:pPr>
            <a:r>
              <a:rPr lang="en-US" sz="1300" u="sng" dirty="0" smtClean="0"/>
              <a:t>Choose </a:t>
            </a:r>
            <a:r>
              <a:rPr lang="en-US" sz="1300" u="sng" dirty="0"/>
              <a:t>one of the following options</a:t>
            </a:r>
            <a:r>
              <a:rPr lang="en-US" sz="1300" dirty="0"/>
              <a:t>:</a:t>
            </a:r>
          </a:p>
          <a:p>
            <a:pPr marL="800100" lvl="1" indent="-342900">
              <a:buFont typeface="+mj-lt"/>
              <a:buAutoNum type="alphaLcPeriod"/>
            </a:pPr>
            <a:r>
              <a:rPr lang="en-US" sz="1300" dirty="0"/>
              <a:t>Although I do not want my life </a:t>
            </a:r>
            <a:r>
              <a:rPr lang="en-US" sz="1300" dirty="0" smtClean="0"/>
              <a:t>prolonged by tube feeding, </a:t>
            </a:r>
            <a:r>
              <a:rPr lang="en-US" sz="1300" dirty="0"/>
              <a:t>my agent may </a:t>
            </a:r>
            <a:r>
              <a:rPr lang="en-US" sz="1300" dirty="0" smtClean="0"/>
              <a:t> choose for me based </a:t>
            </a:r>
            <a:r>
              <a:rPr lang="en-US" sz="1300" dirty="0"/>
              <a:t>on the doctor’s information and my expressed/written </a:t>
            </a:r>
            <a:r>
              <a:rPr lang="en-US" sz="1300" dirty="0" smtClean="0"/>
              <a:t>wishes to my agent.</a:t>
            </a:r>
            <a:endParaRPr lang="en-US" sz="1300" dirty="0"/>
          </a:p>
          <a:p>
            <a:pPr marL="800100" lvl="1" indent="-342900">
              <a:buFont typeface="+mj-lt"/>
              <a:buAutoNum type="alphaLcPeriod"/>
            </a:pPr>
            <a:r>
              <a:rPr lang="en-US" sz="1300" dirty="0" smtClean="0"/>
              <a:t>Do not prolong my life by tube feeding.</a:t>
            </a:r>
            <a:endParaRPr lang="en-US" sz="1300" dirty="0"/>
          </a:p>
          <a:p>
            <a:pPr marL="800100" lvl="1" indent="-342900">
              <a:buFont typeface="+mj-lt"/>
              <a:buAutoNum type="alphaLcPeriod"/>
            </a:pPr>
            <a:r>
              <a:rPr lang="en-US" sz="1300" dirty="0"/>
              <a:t>Provide </a:t>
            </a:r>
            <a:r>
              <a:rPr lang="en-US" sz="1300" dirty="0" smtClean="0"/>
              <a:t>tube feeding </a:t>
            </a:r>
            <a:r>
              <a:rPr lang="en-US" sz="1300" dirty="0"/>
              <a:t>at the end of my life no matter the situation.</a:t>
            </a:r>
          </a:p>
          <a:p>
            <a:pPr marL="0" indent="0">
              <a:buNone/>
            </a:pPr>
            <a:endParaRPr lang="en-US" sz="1200" dirty="0"/>
          </a:p>
        </p:txBody>
      </p:sp>
      <p:sp>
        <p:nvSpPr>
          <p:cNvPr id="3" name="Content Placeholder 2"/>
          <p:cNvSpPr>
            <a:spLocks noGrp="1"/>
          </p:cNvSpPr>
          <p:nvPr>
            <p:ph sz="half" idx="1"/>
          </p:nvPr>
        </p:nvSpPr>
        <p:spPr>
          <a:xfrm>
            <a:off x="1534695" y="2010878"/>
            <a:ext cx="4608576" cy="3348773"/>
          </a:xfrm>
          <a:ln>
            <a:solidFill>
              <a:schemeClr val="accent1"/>
            </a:solidFill>
          </a:ln>
        </p:spPr>
        <p:txBody>
          <a:bodyPr>
            <a:normAutofit fontScale="92500"/>
          </a:bodyPr>
          <a:lstStyle/>
          <a:p>
            <a:pPr marL="0" indent="0">
              <a:buNone/>
            </a:pPr>
            <a:r>
              <a:rPr lang="en-US" sz="1700" b="1" i="1" dirty="0"/>
              <a:t>7</a:t>
            </a:r>
            <a:r>
              <a:rPr lang="en-US" sz="1700" b="1" i="1" dirty="0" smtClean="0"/>
              <a:t>.   At </a:t>
            </a:r>
            <a:r>
              <a:rPr lang="en-US" sz="1700" b="1" i="1" dirty="0"/>
              <a:t>the end of your life, would you want Cardio-Pulmonary Resuscitation (CPR) and ventilator support</a:t>
            </a:r>
            <a:r>
              <a:rPr lang="en-US" sz="1700" b="1" i="1" dirty="0" smtClean="0"/>
              <a:t>?</a:t>
            </a:r>
          </a:p>
          <a:p>
            <a:pPr marL="0" indent="0">
              <a:buNone/>
            </a:pPr>
            <a:r>
              <a:rPr lang="en-US" sz="1300" u="sng" dirty="0"/>
              <a:t>Choose one of the following </a:t>
            </a:r>
            <a:r>
              <a:rPr lang="en-US" sz="1300" u="sng" dirty="0" smtClean="0"/>
              <a:t>options</a:t>
            </a:r>
            <a:r>
              <a:rPr lang="en-US" sz="1300" dirty="0" smtClean="0"/>
              <a:t>:</a:t>
            </a:r>
            <a:endParaRPr lang="en-US" sz="1300" dirty="0"/>
          </a:p>
          <a:p>
            <a:pPr marL="800100" lvl="1" indent="-342900">
              <a:buFont typeface="+mj-lt"/>
              <a:buAutoNum type="arabicPeriod"/>
            </a:pPr>
            <a:r>
              <a:rPr lang="en-US" sz="1300" dirty="0" smtClean="0"/>
              <a:t>Although I do not want my life prolonged, my </a:t>
            </a:r>
            <a:r>
              <a:rPr lang="en-US" sz="1300" dirty="0"/>
              <a:t>agent </a:t>
            </a:r>
            <a:r>
              <a:rPr lang="en-US" sz="1300" dirty="0" smtClean="0"/>
              <a:t>may choose </a:t>
            </a:r>
            <a:r>
              <a:rPr lang="en-US" sz="1300" dirty="0"/>
              <a:t>for me based on the doctor’s information and my expressed/written </a:t>
            </a:r>
            <a:r>
              <a:rPr lang="en-US" sz="1300" dirty="0" smtClean="0"/>
              <a:t>wishes to my agent.</a:t>
            </a:r>
            <a:endParaRPr lang="en-US" sz="1300" dirty="0"/>
          </a:p>
          <a:p>
            <a:pPr marL="800100" lvl="1" indent="-342900">
              <a:buFont typeface="+mj-lt"/>
              <a:buAutoNum type="arabicPeriod"/>
            </a:pPr>
            <a:r>
              <a:rPr lang="en-US" sz="1300" dirty="0" smtClean="0"/>
              <a:t>Do not prolong my life with CPR or ventilator support </a:t>
            </a:r>
            <a:r>
              <a:rPr lang="en-US" sz="1300" dirty="0"/>
              <a:t>when I am at end-of-life/have permanent brain injury</a:t>
            </a:r>
            <a:r>
              <a:rPr lang="en-US" sz="1300" dirty="0" smtClean="0"/>
              <a:t>.  Allow </a:t>
            </a:r>
            <a:r>
              <a:rPr lang="en-US" sz="1300" dirty="0"/>
              <a:t>my natural </a:t>
            </a:r>
            <a:r>
              <a:rPr lang="en-US" sz="1300" dirty="0" smtClean="0"/>
              <a:t>death.</a:t>
            </a:r>
            <a:endParaRPr lang="en-US" sz="1300" dirty="0"/>
          </a:p>
          <a:p>
            <a:pPr marL="800100" lvl="1" indent="-342900">
              <a:buFont typeface="+mj-lt"/>
              <a:buAutoNum type="arabicPeriod"/>
            </a:pPr>
            <a:r>
              <a:rPr lang="en-US" sz="1300" dirty="0"/>
              <a:t>Provide aggressive treatment at the end of my life no matter the situation.</a:t>
            </a:r>
          </a:p>
          <a:p>
            <a:pPr marL="457200" indent="-457200">
              <a:buFont typeface="+mj-lt"/>
              <a:buAutoNum type="arabicPeriod"/>
            </a:pPr>
            <a:endParaRPr lang="en-US" b="1" i="1" dirty="0"/>
          </a:p>
          <a:p>
            <a:endParaRPr lang="en-US" dirty="0"/>
          </a:p>
        </p:txBody>
      </p:sp>
      <p:sp>
        <p:nvSpPr>
          <p:cNvPr id="5" name="TextBox 4"/>
          <p:cNvSpPr txBox="1"/>
          <p:nvPr/>
        </p:nvSpPr>
        <p:spPr>
          <a:xfrm>
            <a:off x="1692998" y="5432079"/>
            <a:ext cx="9623834" cy="646331"/>
          </a:xfrm>
          <a:prstGeom prst="rect">
            <a:avLst/>
          </a:prstGeom>
          <a:noFill/>
        </p:spPr>
        <p:txBody>
          <a:bodyPr wrap="square" rtlCol="0">
            <a:spAutoFit/>
          </a:bodyPr>
          <a:lstStyle/>
          <a:p>
            <a:pPr algn="ctr"/>
            <a:r>
              <a:rPr lang="en-US" b="1" u="sng" dirty="0"/>
              <a:t>Be sure to write your initials</a:t>
            </a:r>
            <a:r>
              <a:rPr lang="en-US" b="1" dirty="0"/>
              <a:t> (not an X or checkmark) on the line </a:t>
            </a:r>
            <a:endParaRPr lang="en-US" b="1" dirty="0" smtClean="0"/>
          </a:p>
          <a:p>
            <a:pPr algn="ctr"/>
            <a:r>
              <a:rPr lang="en-US" b="1" dirty="0" smtClean="0"/>
              <a:t>beside </a:t>
            </a:r>
            <a:r>
              <a:rPr lang="en-US" b="1" dirty="0"/>
              <a:t>each choice </a:t>
            </a:r>
            <a:r>
              <a:rPr lang="en-US" b="1" dirty="0" smtClean="0"/>
              <a:t>so </a:t>
            </a:r>
            <a:r>
              <a:rPr lang="en-US" b="1" dirty="0"/>
              <a:t>that your choice will be legally valid.</a:t>
            </a:r>
          </a:p>
        </p:txBody>
      </p:sp>
    </p:spTree>
    <p:extLst>
      <p:ext uri="{BB962C8B-B14F-4D97-AF65-F5344CB8AC3E}">
        <p14:creationId xmlns:p14="http://schemas.microsoft.com/office/powerpoint/2010/main" val="374167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Advance Care Planning</a:t>
            </a:r>
            <a:endParaRPr lang="en-US" b="1" dirty="0"/>
          </a:p>
        </p:txBody>
      </p:sp>
      <p:sp>
        <p:nvSpPr>
          <p:cNvPr id="2" name="Content Placeholder 1"/>
          <p:cNvSpPr>
            <a:spLocks noGrp="1"/>
          </p:cNvSpPr>
          <p:nvPr>
            <p:ph idx="1"/>
          </p:nvPr>
        </p:nvSpPr>
        <p:spPr/>
        <p:txBody>
          <a:bodyPr>
            <a:normAutofit fontScale="92500" lnSpcReduction="20000"/>
          </a:bodyPr>
          <a:lstStyle/>
          <a:p>
            <a:r>
              <a:rPr lang="en-US" dirty="0"/>
              <a:t>Have a</a:t>
            </a:r>
            <a:r>
              <a:rPr lang="en-US" dirty="0" smtClean="0"/>
              <a:t> conversation about your end-of-life wishes with </a:t>
            </a:r>
            <a:r>
              <a:rPr lang="en-US" dirty="0"/>
              <a:t>your </a:t>
            </a:r>
            <a:r>
              <a:rPr lang="en-US" dirty="0" smtClean="0"/>
              <a:t>family and prospective agents!</a:t>
            </a:r>
          </a:p>
          <a:p>
            <a:r>
              <a:rPr lang="en-US" dirty="0" smtClean="0"/>
              <a:t>Complete the HCPOA form and have it witnessed by 2 friends/neighbors.</a:t>
            </a:r>
          </a:p>
          <a:p>
            <a:r>
              <a:rPr lang="en-US" dirty="0" smtClean="0"/>
              <a:t>Provide a copy of the completed form to all healthcare providers so it can be scanned into your Electronic Healthcare Record (EHR) within each hospital system.</a:t>
            </a:r>
          </a:p>
          <a:p>
            <a:r>
              <a:rPr lang="en-US" dirty="0" smtClean="0"/>
              <a:t>Provide a copy to each of your agents, who should keep it in an easily-accessible place (car glove compartment, purse), to be on-hand in an emergency.</a:t>
            </a:r>
          </a:p>
          <a:p>
            <a:r>
              <a:rPr lang="en-US" dirty="0" smtClean="0"/>
              <a:t>Keep your copy near the head of your bed or on your refrigerator door so EMS can find it easily and contact your agent(s).</a:t>
            </a:r>
          </a:p>
          <a:p>
            <a:endParaRPr lang="en-US" dirty="0"/>
          </a:p>
        </p:txBody>
      </p:sp>
      <p:sp>
        <p:nvSpPr>
          <p:cNvPr id="7" name="TextBox 6"/>
          <p:cNvSpPr txBox="1"/>
          <p:nvPr/>
        </p:nvSpPr>
        <p:spPr>
          <a:xfrm>
            <a:off x="2390113" y="5466345"/>
            <a:ext cx="7586805" cy="523220"/>
          </a:xfrm>
          <a:prstGeom prst="rect">
            <a:avLst/>
          </a:prstGeom>
          <a:noFill/>
        </p:spPr>
        <p:txBody>
          <a:bodyPr wrap="square" rtlCol="0">
            <a:spAutoFit/>
          </a:bodyPr>
          <a:lstStyle/>
          <a:p>
            <a:pPr algn="ctr"/>
            <a:r>
              <a:rPr lang="en-US" sz="2800" b="1" dirty="0" smtClean="0"/>
              <a:t>Think about </a:t>
            </a:r>
            <a:r>
              <a:rPr lang="en-US" sz="2800" b="1" dirty="0"/>
              <a:t>it, </a:t>
            </a:r>
            <a:r>
              <a:rPr lang="en-US" sz="2800" b="1" dirty="0" smtClean="0"/>
              <a:t>Talk about </a:t>
            </a:r>
            <a:r>
              <a:rPr lang="en-US" sz="2800" b="1" dirty="0"/>
              <a:t>it, </a:t>
            </a:r>
            <a:r>
              <a:rPr lang="en-US" sz="2800" b="1" dirty="0" smtClean="0"/>
              <a:t>Write </a:t>
            </a:r>
            <a:r>
              <a:rPr lang="en-US" sz="2800" b="1" dirty="0"/>
              <a:t>it down!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045" y="100320"/>
            <a:ext cx="3902043" cy="1915412"/>
          </a:xfrm>
          <a:prstGeom prst="rect">
            <a:avLst/>
          </a:prstGeom>
        </p:spPr>
      </p:pic>
    </p:spTree>
    <p:extLst>
      <p:ext uri="{BB962C8B-B14F-4D97-AF65-F5344CB8AC3E}">
        <p14:creationId xmlns:p14="http://schemas.microsoft.com/office/powerpoint/2010/main" val="666884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93DBF-BB75-4BFD-A064-A7D96E86E7A9}"/>
              </a:ext>
            </a:extLst>
          </p:cNvPr>
          <p:cNvSpPr>
            <a:spLocks noGrp="1"/>
          </p:cNvSpPr>
          <p:nvPr>
            <p:ph type="title"/>
          </p:nvPr>
        </p:nvSpPr>
        <p:spPr>
          <a:xfrm>
            <a:off x="1534696" y="688063"/>
            <a:ext cx="9528640" cy="1172420"/>
          </a:xfrm>
        </p:spPr>
        <p:txBody>
          <a:bodyPr>
            <a:noAutofit/>
          </a:bodyPr>
          <a:lstStyle/>
          <a:p>
            <a:r>
              <a:rPr lang="en-US" sz="2000" b="1" dirty="0" smtClean="0"/>
              <a:t>The Importance of This Conversation</a:t>
            </a:r>
            <a:r>
              <a:rPr lang="en-US" sz="2000" dirty="0" smtClean="0"/>
              <a:t/>
            </a:r>
            <a:br>
              <a:rPr lang="en-US" sz="2000" dirty="0" smtClean="0"/>
            </a:br>
            <a:r>
              <a:rPr lang="en-US" sz="1800" dirty="0" smtClean="0"/>
              <a:t>People who have never talked with their families about their medical choices at end of life are at a disadvantage in a medical crisis. The lack of Advance Care Planning written down in a document called an Advance Directive could result in . . .</a:t>
            </a:r>
            <a:endParaRPr lang="en-US" sz="1800" dirty="0"/>
          </a:p>
        </p:txBody>
      </p:sp>
      <p:sp>
        <p:nvSpPr>
          <p:cNvPr id="3" name="Content Placeholder 2">
            <a:extLst>
              <a:ext uri="{FF2B5EF4-FFF2-40B4-BE49-F238E27FC236}">
                <a16:creationId xmlns:a16="http://schemas.microsoft.com/office/drawing/2014/main" xmlns="" id="{07092FD3-0087-427C-A099-09D8EB521808}"/>
              </a:ext>
            </a:extLst>
          </p:cNvPr>
          <p:cNvSpPr>
            <a:spLocks noGrp="1"/>
          </p:cNvSpPr>
          <p:nvPr>
            <p:ph sz="half" idx="2"/>
          </p:nvPr>
        </p:nvSpPr>
        <p:spPr>
          <a:xfrm>
            <a:off x="1534695" y="2263367"/>
            <a:ext cx="4608576" cy="3205360"/>
          </a:xfrm>
        </p:spPr>
        <p:txBody>
          <a:bodyPr>
            <a:normAutofit fontScale="62500" lnSpcReduction="20000"/>
          </a:bodyPr>
          <a:lstStyle/>
          <a:p>
            <a:r>
              <a:rPr lang="en-US" sz="2800" dirty="0" smtClean="0"/>
              <a:t>Extreme </a:t>
            </a:r>
            <a:r>
              <a:rPr lang="en-US" sz="2800" dirty="0"/>
              <a:t>s</a:t>
            </a:r>
            <a:r>
              <a:rPr lang="en-US" sz="2800" dirty="0" smtClean="0"/>
              <a:t>tress for family members at an already-difficult time</a:t>
            </a:r>
            <a:endParaRPr lang="en-US" sz="2800" dirty="0"/>
          </a:p>
          <a:p>
            <a:r>
              <a:rPr lang="en-US" sz="2800" dirty="0"/>
              <a:t>Family </a:t>
            </a:r>
            <a:r>
              <a:rPr lang="en-US" sz="2800" dirty="0" smtClean="0"/>
              <a:t>fighting over different opinions about the patient’s choice</a:t>
            </a:r>
            <a:endParaRPr lang="en-US" sz="2800" dirty="0"/>
          </a:p>
          <a:p>
            <a:r>
              <a:rPr lang="en-US" sz="2800" dirty="0" smtClean="0"/>
              <a:t>An extended death for the patient due to healthcare treatment that he/she did not want</a:t>
            </a:r>
            <a:endParaRPr lang="en-US" sz="2800" dirty="0"/>
          </a:p>
          <a:p>
            <a:r>
              <a:rPr lang="en-US" sz="2800" dirty="0"/>
              <a:t>Second-guessing and guilt </a:t>
            </a:r>
            <a:r>
              <a:rPr lang="en-US" sz="2800" dirty="0" smtClean="0"/>
              <a:t>for the decision maker(s)</a:t>
            </a:r>
            <a:endParaRPr lang="en-US" sz="2800" dirty="0"/>
          </a:p>
          <a:p>
            <a:endParaRPr lang="en-US" dirty="0"/>
          </a:p>
        </p:txBody>
      </p:sp>
      <p:sp>
        <p:nvSpPr>
          <p:cNvPr id="8" name="Text Placeholder 7">
            <a:extLst>
              <a:ext uri="{FF2B5EF4-FFF2-40B4-BE49-F238E27FC236}">
                <a16:creationId xmlns:a16="http://schemas.microsoft.com/office/drawing/2014/main" xmlns="" id="{73A99526-9160-4DF1-87A0-EC9ED16A664D}"/>
              </a:ext>
            </a:extLst>
          </p:cNvPr>
          <p:cNvSpPr>
            <a:spLocks noGrp="1"/>
          </p:cNvSpPr>
          <p:nvPr>
            <p:ph type="body" sz="quarter" idx="3"/>
          </p:nvPr>
        </p:nvSpPr>
        <p:spPr>
          <a:xfrm>
            <a:off x="6376118" y="1715627"/>
            <a:ext cx="5003431" cy="964758"/>
          </a:xfrm>
        </p:spPr>
        <p:txBody>
          <a:bodyPr/>
          <a:lstStyle/>
          <a:p>
            <a:r>
              <a:rPr lang="en-US" dirty="0"/>
              <a:t>“Did I make the right choice?”</a:t>
            </a:r>
          </a:p>
        </p:txBody>
      </p:sp>
      <p:pic>
        <p:nvPicPr>
          <p:cNvPr id="11" name="Content Placeholder 10">
            <a:extLst>
              <a:ext uri="{FF2B5EF4-FFF2-40B4-BE49-F238E27FC236}">
                <a16:creationId xmlns:a16="http://schemas.microsoft.com/office/drawing/2014/main" xmlns="" id="{9F1DA425-21A5-4293-BD8A-149D94BEBEC7}"/>
              </a:ext>
            </a:extLst>
          </p:cNvPr>
          <p:cNvPicPr>
            <a:picLocks noGrp="1" noChangeAspect="1"/>
          </p:cNvPicPr>
          <p:nvPr>
            <p:ph sz="quarter" idx="4"/>
          </p:nvPr>
        </p:nvPicPr>
        <p:blipFill>
          <a:blip r:embed="rId3">
            <a:extLst>
              <a:ext uri="{837473B0-CC2E-450A-ABE3-18F120FF3D39}">
                <a1611:picAttrSrcUrl xmlns:a1611="http://schemas.microsoft.com/office/drawing/2016/11/main" xmlns="" r:id="rId4"/>
              </a:ext>
            </a:extLst>
          </a:blip>
          <a:stretch>
            <a:fillRect/>
          </a:stretch>
        </p:blipFill>
        <p:spPr>
          <a:xfrm>
            <a:off x="6792665" y="2987761"/>
            <a:ext cx="3955310" cy="2638425"/>
          </a:xfrm>
        </p:spPr>
      </p:pic>
    </p:spTree>
    <p:extLst>
      <p:ext uri="{BB962C8B-B14F-4D97-AF65-F5344CB8AC3E}">
        <p14:creationId xmlns:p14="http://schemas.microsoft.com/office/powerpoint/2010/main" val="2565532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0D5E6-513F-440E-8725-9AAA760326AB}"/>
              </a:ext>
            </a:extLst>
          </p:cNvPr>
          <p:cNvSpPr>
            <a:spLocks noGrp="1"/>
          </p:cNvSpPr>
          <p:nvPr>
            <p:ph type="title"/>
          </p:nvPr>
        </p:nvSpPr>
        <p:spPr>
          <a:xfrm>
            <a:off x="1607123" y="470779"/>
            <a:ext cx="9520157" cy="1546099"/>
          </a:xfrm>
        </p:spPr>
        <p:txBody>
          <a:bodyPr>
            <a:normAutofit fontScale="90000"/>
          </a:bodyPr>
          <a:lstStyle/>
          <a:p>
            <a:r>
              <a:rPr lang="en-US" sz="2700" b="1" dirty="0" smtClean="0"/>
              <a:t>Advance Directives:  Living Will</a:t>
            </a:r>
            <a:r>
              <a:rPr lang="en-US" sz="2400" b="1" dirty="0" smtClean="0"/>
              <a:t/>
            </a:r>
            <a:br>
              <a:rPr lang="en-US" sz="2400" b="1" dirty="0" smtClean="0"/>
            </a:br>
            <a:r>
              <a:rPr lang="en-US" sz="2200" dirty="0" smtClean="0"/>
              <a:t>One type of tool that helps individuals discuss and write down their wishes at end of life is called a </a:t>
            </a:r>
            <a:r>
              <a:rPr lang="en-US" sz="2200" i="1" dirty="0"/>
              <a:t>l</a:t>
            </a:r>
            <a:r>
              <a:rPr lang="en-US" sz="2200" i="1" dirty="0" smtClean="0"/>
              <a:t>iving </a:t>
            </a:r>
            <a:r>
              <a:rPr lang="en-US" sz="2200" i="1" dirty="0"/>
              <a:t>w</a:t>
            </a:r>
            <a:r>
              <a:rPr lang="en-US" sz="2200" i="1" dirty="0" smtClean="0"/>
              <a:t>ill</a:t>
            </a:r>
            <a:r>
              <a:rPr lang="en-US" sz="2200" dirty="0" smtClean="0"/>
              <a:t>.  Five Wishes and the SC Desire for a Natural Death are two advance directives legally recognized in South Carolina.  They require the services of a notary public and two witnesses.</a:t>
            </a:r>
            <a:endParaRPr lang="en-US" sz="2200" dirty="0"/>
          </a:p>
        </p:txBody>
      </p:sp>
      <p:sp>
        <p:nvSpPr>
          <p:cNvPr id="4" name="Text Placeholder 3">
            <a:extLst>
              <a:ext uri="{FF2B5EF4-FFF2-40B4-BE49-F238E27FC236}">
                <a16:creationId xmlns:a16="http://schemas.microsoft.com/office/drawing/2014/main" xmlns="" id="{A3C435D6-8B4F-4AC3-81AF-FB1576481DDA}"/>
              </a:ext>
            </a:extLst>
          </p:cNvPr>
          <p:cNvSpPr>
            <a:spLocks noGrp="1"/>
          </p:cNvSpPr>
          <p:nvPr>
            <p:ph type="body" idx="1"/>
          </p:nvPr>
        </p:nvSpPr>
        <p:spPr>
          <a:xfrm>
            <a:off x="1053988" y="1661317"/>
            <a:ext cx="4608576" cy="832292"/>
          </a:xfrm>
        </p:spPr>
        <p:txBody>
          <a:bodyPr/>
          <a:lstStyle/>
          <a:p>
            <a:pPr algn="ctr"/>
            <a:r>
              <a:rPr lang="en-US" dirty="0">
                <a:solidFill>
                  <a:schemeClr val="tx1"/>
                </a:solidFill>
              </a:rPr>
              <a:t>Five Wishes</a:t>
            </a:r>
          </a:p>
        </p:txBody>
      </p:sp>
      <p:pic>
        <p:nvPicPr>
          <p:cNvPr id="9" name="Content Placeholder 8">
            <a:extLst>
              <a:ext uri="{FF2B5EF4-FFF2-40B4-BE49-F238E27FC236}">
                <a16:creationId xmlns:a16="http://schemas.microsoft.com/office/drawing/2014/main" xmlns="" id="{EA20BC59-8ECE-473F-90FC-5B072046ACC2}"/>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1053988" y="2598321"/>
            <a:ext cx="2048769" cy="2732433"/>
          </a:xfrm>
        </p:spPr>
      </p:pic>
      <p:sp>
        <p:nvSpPr>
          <p:cNvPr id="6" name="Text Placeholder 5">
            <a:extLst>
              <a:ext uri="{FF2B5EF4-FFF2-40B4-BE49-F238E27FC236}">
                <a16:creationId xmlns:a16="http://schemas.microsoft.com/office/drawing/2014/main" xmlns="" id="{D544FC25-F7A3-4899-B2EB-0045714F7FD1}"/>
              </a:ext>
            </a:extLst>
          </p:cNvPr>
          <p:cNvSpPr>
            <a:spLocks noGrp="1"/>
          </p:cNvSpPr>
          <p:nvPr>
            <p:ph type="body" sz="quarter" idx="3"/>
          </p:nvPr>
        </p:nvSpPr>
        <p:spPr>
          <a:xfrm>
            <a:off x="6367201" y="1634156"/>
            <a:ext cx="4608576" cy="859453"/>
          </a:xfrm>
        </p:spPr>
        <p:txBody>
          <a:bodyPr/>
          <a:lstStyle/>
          <a:p>
            <a:r>
              <a:rPr lang="en-US" dirty="0" smtClean="0">
                <a:solidFill>
                  <a:schemeClr val="tx1"/>
                </a:solidFill>
              </a:rPr>
              <a:t>Desire for a Natural Death</a:t>
            </a:r>
            <a:endParaRPr lang="en-US" dirty="0">
              <a:solidFill>
                <a:schemeClr val="tx1"/>
              </a:solidFill>
            </a:endParaRPr>
          </a:p>
        </p:txBody>
      </p:sp>
      <p:pic>
        <p:nvPicPr>
          <p:cNvPr id="22" name="Content Placeholder 21">
            <a:extLst>
              <a:ext uri="{FF2B5EF4-FFF2-40B4-BE49-F238E27FC236}">
                <a16:creationId xmlns:a16="http://schemas.microsoft.com/office/drawing/2014/main" xmlns="" id="{381C4657-509F-46E9-8807-5CA4A99D9AE5}"/>
              </a:ext>
            </a:extLst>
          </p:cNvPr>
          <p:cNvPicPr>
            <a:picLocks noGrp="1" noChangeAspect="1"/>
          </p:cNvPicPr>
          <p:nvPr>
            <p:ph sz="quarter" idx="4"/>
          </p:nvPr>
        </p:nvPicPr>
        <p:blipFill>
          <a:blip r:embed="rId5">
            <a:extLst>
              <a:ext uri="{837473B0-CC2E-450A-ABE3-18F120FF3D39}">
                <a1611:picAttrSrcUrl xmlns:a1611="http://schemas.microsoft.com/office/drawing/2016/11/main" xmlns="" r:id="rId6"/>
              </a:ext>
            </a:extLst>
          </a:blip>
          <a:stretch>
            <a:fillRect/>
          </a:stretch>
        </p:blipFill>
        <p:spPr>
          <a:xfrm>
            <a:off x="6730628" y="2692329"/>
            <a:ext cx="3975028" cy="2638425"/>
          </a:xfrm>
        </p:spPr>
      </p:pic>
      <p:sp>
        <p:nvSpPr>
          <p:cNvPr id="3" name="TextBox 2"/>
          <p:cNvSpPr txBox="1"/>
          <p:nvPr/>
        </p:nvSpPr>
        <p:spPr>
          <a:xfrm>
            <a:off x="1358019" y="5560392"/>
            <a:ext cx="4544840" cy="523220"/>
          </a:xfrm>
          <a:prstGeom prst="rect">
            <a:avLst/>
          </a:prstGeom>
          <a:noFill/>
        </p:spPr>
        <p:txBody>
          <a:bodyPr wrap="square" rtlCol="0">
            <a:spAutoFit/>
          </a:bodyPr>
          <a:lstStyle/>
          <a:p>
            <a:r>
              <a:rPr lang="en-US" sz="1400" dirty="0" smtClean="0"/>
              <a:t>Find the form at https</a:t>
            </a:r>
            <a:r>
              <a:rPr lang="en-US" sz="1400" dirty="0"/>
              <a:t>://</a:t>
            </a:r>
            <a:r>
              <a:rPr lang="en-US" sz="1400" dirty="0" smtClean="0"/>
              <a:t>fivewishes.org/shop/order/product/five-wishes. </a:t>
            </a:r>
            <a:endParaRPr lang="en-US" sz="1400" dirty="0"/>
          </a:p>
        </p:txBody>
      </p:sp>
      <p:sp>
        <p:nvSpPr>
          <p:cNvPr id="5" name="TextBox 4"/>
          <p:cNvSpPr txBox="1"/>
          <p:nvPr/>
        </p:nvSpPr>
        <p:spPr>
          <a:xfrm>
            <a:off x="6454791" y="5424763"/>
            <a:ext cx="4888871" cy="738664"/>
          </a:xfrm>
          <a:prstGeom prst="rect">
            <a:avLst/>
          </a:prstGeom>
          <a:noFill/>
        </p:spPr>
        <p:txBody>
          <a:bodyPr wrap="square" rtlCol="0">
            <a:spAutoFit/>
          </a:bodyPr>
          <a:lstStyle/>
          <a:p>
            <a:r>
              <a:rPr lang="en-US" sz="1400" dirty="0" smtClean="0"/>
              <a:t>Find the form at https</a:t>
            </a:r>
            <a:r>
              <a:rPr lang="en-US" sz="1400" dirty="0"/>
              <a:t>://</a:t>
            </a:r>
            <a:r>
              <a:rPr lang="en-US" sz="1400" dirty="0" smtClean="0"/>
              <a:t>sc.edu/about/offices_and_divisions/student_health_services/documents/sclivingwillenglish.pdf.</a:t>
            </a:r>
            <a:endParaRPr lang="en-US" sz="1400" dirty="0"/>
          </a:p>
        </p:txBody>
      </p:sp>
      <p:sp>
        <p:nvSpPr>
          <p:cNvPr id="7" name="TextBox 6"/>
          <p:cNvSpPr txBox="1"/>
          <p:nvPr/>
        </p:nvSpPr>
        <p:spPr>
          <a:xfrm>
            <a:off x="3313569" y="2598321"/>
            <a:ext cx="3141222" cy="2800767"/>
          </a:xfrm>
          <a:prstGeom prst="rect">
            <a:avLst/>
          </a:prstGeom>
          <a:noFill/>
        </p:spPr>
        <p:txBody>
          <a:bodyPr wrap="square" rtlCol="0">
            <a:spAutoFit/>
          </a:bodyPr>
          <a:lstStyle/>
          <a:p>
            <a:r>
              <a:rPr lang="en-US" sz="1600" b="1" dirty="0"/>
              <a:t>Wish 1</a:t>
            </a:r>
            <a:r>
              <a:rPr lang="en-US" sz="1600" dirty="0"/>
              <a:t>: The Person I Want to Make Care Decisions for Me When I Can't</a:t>
            </a:r>
          </a:p>
          <a:p>
            <a:r>
              <a:rPr lang="en-US" sz="1600" b="1" dirty="0"/>
              <a:t>Wish 2: </a:t>
            </a:r>
            <a:r>
              <a:rPr lang="en-US" sz="1600" dirty="0"/>
              <a:t>The Kind of Medical Treatment I Want or Don't Want</a:t>
            </a:r>
          </a:p>
          <a:p>
            <a:r>
              <a:rPr lang="en-US" sz="1600" b="1" dirty="0"/>
              <a:t>Wish 3: </a:t>
            </a:r>
            <a:r>
              <a:rPr lang="en-US" sz="1600" dirty="0"/>
              <a:t>How Comfortable I Want to Be</a:t>
            </a:r>
          </a:p>
          <a:p>
            <a:r>
              <a:rPr lang="en-US" sz="1600" b="1" dirty="0"/>
              <a:t>Wish 4: </a:t>
            </a:r>
            <a:r>
              <a:rPr lang="en-US" sz="1600" dirty="0"/>
              <a:t>How I Want People to Treat Me</a:t>
            </a:r>
          </a:p>
          <a:p>
            <a:r>
              <a:rPr lang="en-US" sz="1600" b="1" dirty="0"/>
              <a:t>Wish 5: </a:t>
            </a:r>
            <a:r>
              <a:rPr lang="en-US" sz="1600" dirty="0"/>
              <a:t>What I Want My Loved Ones to Know</a:t>
            </a:r>
          </a:p>
        </p:txBody>
      </p:sp>
    </p:spTree>
    <p:extLst>
      <p:ext uri="{BB962C8B-B14F-4D97-AF65-F5344CB8AC3E}">
        <p14:creationId xmlns:p14="http://schemas.microsoft.com/office/powerpoint/2010/main" val="395723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2112B-7EA4-447A-AD1A-27791DD3E373}"/>
              </a:ext>
            </a:extLst>
          </p:cNvPr>
          <p:cNvSpPr>
            <a:spLocks noGrp="1"/>
          </p:cNvSpPr>
          <p:nvPr>
            <p:ph type="title"/>
          </p:nvPr>
        </p:nvSpPr>
        <p:spPr>
          <a:xfrm>
            <a:off x="1534695" y="497941"/>
            <a:ext cx="9520157" cy="1366253"/>
          </a:xfrm>
        </p:spPr>
        <p:txBody>
          <a:bodyPr>
            <a:noAutofit/>
          </a:bodyPr>
          <a:lstStyle/>
          <a:p>
            <a:r>
              <a:rPr lang="en-US" sz="2400" b="1" dirty="0"/>
              <a:t>Advance Directives: </a:t>
            </a:r>
            <a:r>
              <a:rPr lang="en-US" sz="2400" b="1" dirty="0" smtClean="0"/>
              <a:t> Health </a:t>
            </a:r>
            <a:r>
              <a:rPr lang="en-US" sz="2400" b="1" dirty="0"/>
              <a:t>Care Power of Attorney (</a:t>
            </a:r>
            <a:r>
              <a:rPr lang="en-US" sz="2400" b="1" dirty="0" smtClean="0"/>
              <a:t>HCPOA)</a:t>
            </a:r>
            <a:br>
              <a:rPr lang="en-US" sz="2400" b="1" dirty="0" smtClean="0"/>
            </a:br>
            <a:r>
              <a:rPr lang="en-US" sz="2000" dirty="0" smtClean="0"/>
              <a:t>The third type of </a:t>
            </a:r>
            <a:r>
              <a:rPr lang="en-US" sz="2000" dirty="0"/>
              <a:t>A</a:t>
            </a:r>
            <a:r>
              <a:rPr lang="en-US" sz="2000" dirty="0" smtClean="0"/>
              <a:t>dvance Directive recognized in South Carolina is the Health </a:t>
            </a:r>
            <a:r>
              <a:rPr lang="en-US" sz="2000" dirty="0"/>
              <a:t>Care Power of Attorney </a:t>
            </a:r>
            <a:r>
              <a:rPr lang="en-US" sz="2000" dirty="0" smtClean="0"/>
              <a:t>(HCPOA).  </a:t>
            </a:r>
            <a:r>
              <a:rPr lang="en-US" sz="2000" dirty="0" err="1" smtClean="0"/>
              <a:t>AnMed</a:t>
            </a:r>
            <a:r>
              <a:rPr lang="en-US" sz="2000" dirty="0" smtClean="0"/>
              <a:t> Health prefers this form, but will scan any of these three advance directive forms into your medical record.</a:t>
            </a:r>
            <a:endParaRPr lang="en-US" sz="2000" dirty="0"/>
          </a:p>
        </p:txBody>
      </p:sp>
      <p:pic>
        <p:nvPicPr>
          <p:cNvPr id="1028" name="Picture 4" descr="C:\Users\tflinchu.ANMED\AppData\Local\Microsoft\Windows\Temporary Internet Files\Content.IE5\QBMQRV8G\220px-Refusal_of_treatment_for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695" y="2100943"/>
            <a:ext cx="4474029" cy="37664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6454793" y="2017342"/>
            <a:ext cx="4604130" cy="3850057"/>
          </a:xfrm>
        </p:spPr>
        <p:txBody>
          <a:bodyPr>
            <a:normAutofit fontScale="62500" lnSpcReduction="20000"/>
          </a:bodyPr>
          <a:lstStyle/>
          <a:p>
            <a:pPr marL="0" indent="0">
              <a:buNone/>
            </a:pPr>
            <a:r>
              <a:rPr lang="en-US" sz="2400" u="sng" dirty="0" smtClean="0"/>
              <a:t>The South Carolina HCPOA </a:t>
            </a:r>
            <a:endParaRPr lang="en-US" sz="2400" dirty="0" smtClean="0"/>
          </a:p>
          <a:p>
            <a:r>
              <a:rPr lang="en-US" sz="2400" dirty="0" smtClean="0"/>
              <a:t>Is </a:t>
            </a:r>
            <a:r>
              <a:rPr lang="en-US" sz="2400" dirty="0"/>
              <a:t>free and easy to download from the </a:t>
            </a:r>
            <a:r>
              <a:rPr lang="en-US" sz="2400" dirty="0" smtClean="0"/>
              <a:t>internet at </a:t>
            </a:r>
            <a:r>
              <a:rPr lang="en-US" sz="2400" dirty="0" smtClean="0">
                <a:hlinkClick r:id="rId4"/>
              </a:rPr>
              <a:t>https</a:t>
            </a:r>
            <a:r>
              <a:rPr lang="en-US" sz="2400" dirty="0">
                <a:hlinkClick r:id="rId4"/>
              </a:rPr>
              <a:t>://</a:t>
            </a:r>
            <a:r>
              <a:rPr lang="en-US" sz="2400" dirty="0" smtClean="0">
                <a:hlinkClick r:id="rId4"/>
              </a:rPr>
              <a:t>aging.sc.gov/sites/default/files/documents/Legal/SCHealthCarePowerOfAttorney.pdf</a:t>
            </a:r>
            <a:r>
              <a:rPr lang="en-US" sz="2400" dirty="0" smtClean="0"/>
              <a:t> </a:t>
            </a:r>
          </a:p>
          <a:p>
            <a:r>
              <a:rPr lang="en-US" sz="2400" dirty="0" smtClean="0"/>
              <a:t>Is brief (4 pages),</a:t>
            </a:r>
          </a:p>
          <a:p>
            <a:r>
              <a:rPr lang="en-US" sz="2400" dirty="0" smtClean="0"/>
              <a:t>Requires no notary public, but only 2 witnesses,</a:t>
            </a:r>
          </a:p>
          <a:p>
            <a:r>
              <a:rPr lang="en-US" sz="2400" dirty="0" smtClean="0"/>
              <a:t>Includes all the information that is needed by the medical staff.</a:t>
            </a:r>
          </a:p>
          <a:p>
            <a:pPr marL="0" indent="0">
              <a:buNone/>
            </a:pPr>
            <a:r>
              <a:rPr lang="en-US" sz="2400" dirty="0" smtClean="0"/>
              <a:t>However, the healthcare decisions in a living will take precedence over the decisions in a HCPOA when a patient has completed both documents and they are in his/her medical record (addressed in Section #6 of the SCHCPOA form).</a:t>
            </a:r>
          </a:p>
          <a:p>
            <a:endParaRPr lang="en-US" dirty="0" smtClean="0"/>
          </a:p>
          <a:p>
            <a:endParaRPr lang="en-US" dirty="0"/>
          </a:p>
        </p:txBody>
      </p:sp>
    </p:spTree>
    <p:extLst>
      <p:ext uri="{BB962C8B-B14F-4D97-AF65-F5344CB8AC3E}">
        <p14:creationId xmlns:p14="http://schemas.microsoft.com/office/powerpoint/2010/main" val="167991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 Directives:</a:t>
            </a:r>
            <a:br>
              <a:rPr lang="en-US" b="1" dirty="0" smtClean="0"/>
            </a:br>
            <a:r>
              <a:rPr lang="en-US" b="1" dirty="0" smtClean="0"/>
              <a:t>Which HCPOA form should I complete?</a:t>
            </a:r>
            <a:endParaRPr lang="en-US" b="1" dirty="0"/>
          </a:p>
        </p:txBody>
      </p:sp>
      <p:sp>
        <p:nvSpPr>
          <p:cNvPr id="3" name="Content Placeholder 2"/>
          <p:cNvSpPr>
            <a:spLocks noGrp="1"/>
          </p:cNvSpPr>
          <p:nvPr>
            <p:ph sz="half" idx="1"/>
          </p:nvPr>
        </p:nvSpPr>
        <p:spPr>
          <a:xfrm>
            <a:off x="1534695" y="2010878"/>
            <a:ext cx="4608576" cy="3955356"/>
          </a:xfrm>
        </p:spPr>
        <p:txBody>
          <a:bodyPr>
            <a:normAutofit fontScale="77500" lnSpcReduction="20000"/>
          </a:bodyPr>
          <a:lstStyle/>
          <a:p>
            <a:pPr marL="0" indent="0">
              <a:buNone/>
            </a:pPr>
            <a:r>
              <a:rPr lang="en-US" dirty="0" smtClean="0"/>
              <a:t>You should have a form for the state in which you reside:</a:t>
            </a:r>
            <a:endParaRPr lang="en-US" dirty="0"/>
          </a:p>
          <a:p>
            <a:r>
              <a:rPr lang="en-US" dirty="0" smtClean="0"/>
              <a:t>South Carolina residents should fill out a South Carolina HCPOA.</a:t>
            </a:r>
          </a:p>
          <a:p>
            <a:r>
              <a:rPr lang="en-US" dirty="0" smtClean="0"/>
              <a:t>Georgia residents who receive medical care at </a:t>
            </a:r>
            <a:r>
              <a:rPr lang="en-US" dirty="0" err="1" smtClean="0"/>
              <a:t>AnMed</a:t>
            </a:r>
            <a:r>
              <a:rPr lang="en-US" dirty="0" smtClean="0"/>
              <a:t> Health Medical Center and/or an </a:t>
            </a:r>
            <a:r>
              <a:rPr lang="en-US" dirty="0" err="1" smtClean="0"/>
              <a:t>AnMed</a:t>
            </a:r>
            <a:r>
              <a:rPr lang="en-US" dirty="0" smtClean="0"/>
              <a:t> Health physician practice may fill out a Georgia HCPOA, but may be best prepared by filling out a South Carolina HCPOA form as well for when they are in the hospital.</a:t>
            </a:r>
          </a:p>
          <a:p>
            <a:pPr marL="0" indent="0">
              <a:buNone/>
            </a:pPr>
            <a:r>
              <a:rPr lang="en-US" dirty="0" smtClean="0"/>
              <a:t>Find the Georgia form at </a:t>
            </a:r>
            <a:r>
              <a:rPr lang="en-US" dirty="0" smtClean="0">
                <a:hlinkClick r:id="rId2"/>
              </a:rPr>
              <a:t>https</a:t>
            </a:r>
            <a:r>
              <a:rPr lang="en-US" dirty="0">
                <a:hlinkClick r:id="rId2"/>
              </a:rPr>
              <a:t>://</a:t>
            </a:r>
            <a:r>
              <a:rPr lang="en-US" dirty="0" smtClean="0">
                <a:hlinkClick r:id="rId2"/>
              </a:rPr>
              <a:t>powerofattorney.com/wp-content/uploads/2013/07/georgia-medical-power-of-attorney-form.pdf</a:t>
            </a:r>
            <a:r>
              <a:rPr lang="en-US" dirty="0" smtClean="0"/>
              <a:t> .</a:t>
            </a:r>
            <a:endParaRPr lang="en-US" dirty="0"/>
          </a:p>
        </p:txBody>
      </p:sp>
      <p:pic>
        <p:nvPicPr>
          <p:cNvPr id="8" name="Content Placeholder 5">
            <a:extLst>
              <a:ext uri="{FF2B5EF4-FFF2-40B4-BE49-F238E27FC236}">
                <a16:creationId xmlns:a16="http://schemas.microsoft.com/office/drawing/2014/main" xmlns="" id="{F66A868E-CA5B-43CB-BD0C-268EEED28D98}"/>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232649" y="2145671"/>
            <a:ext cx="3559081" cy="3023858"/>
          </a:xfrm>
        </p:spPr>
      </p:pic>
    </p:spTree>
    <p:extLst>
      <p:ext uri="{BB962C8B-B14F-4D97-AF65-F5344CB8AC3E}">
        <p14:creationId xmlns:p14="http://schemas.microsoft.com/office/powerpoint/2010/main" val="17521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57D2E-8906-4577-BCE2-62FF415FBF50}"/>
              </a:ext>
            </a:extLst>
          </p:cNvPr>
          <p:cNvSpPr>
            <a:spLocks noGrp="1"/>
          </p:cNvSpPr>
          <p:nvPr>
            <p:ph type="title"/>
          </p:nvPr>
        </p:nvSpPr>
        <p:spPr>
          <a:xfrm>
            <a:off x="1534695" y="776737"/>
            <a:ext cx="9520157" cy="1059305"/>
          </a:xfrm>
        </p:spPr>
        <p:txBody>
          <a:bodyPr>
            <a:normAutofit/>
          </a:bodyPr>
          <a:lstStyle/>
          <a:p>
            <a:r>
              <a:rPr lang="en-US" sz="2800" b="1" dirty="0"/>
              <a:t>Decisions in the </a:t>
            </a:r>
            <a:r>
              <a:rPr lang="en-US" sz="2800" b="1" dirty="0" smtClean="0"/>
              <a:t>South Carolina HCPOA Form:  </a:t>
            </a:r>
            <a:br>
              <a:rPr lang="en-US" sz="2800" b="1" dirty="0" smtClean="0"/>
            </a:br>
            <a:r>
              <a:rPr lang="en-US" sz="2800" b="1" dirty="0" smtClean="0"/>
              <a:t>Choice of Healthcare Agent(s) (Section #1)</a:t>
            </a:r>
            <a:endParaRPr lang="en-US" sz="2800" b="1" dirty="0"/>
          </a:p>
        </p:txBody>
      </p:sp>
      <p:sp>
        <p:nvSpPr>
          <p:cNvPr id="3" name="Content Placeholder 2">
            <a:extLst>
              <a:ext uri="{FF2B5EF4-FFF2-40B4-BE49-F238E27FC236}">
                <a16:creationId xmlns:a16="http://schemas.microsoft.com/office/drawing/2014/main" xmlns="" id="{C978D5BC-F880-4CDD-AC39-73902AC2CC6B}"/>
              </a:ext>
            </a:extLst>
          </p:cNvPr>
          <p:cNvSpPr>
            <a:spLocks noGrp="1"/>
          </p:cNvSpPr>
          <p:nvPr>
            <p:ph sz="half" idx="1"/>
          </p:nvPr>
        </p:nvSpPr>
        <p:spPr>
          <a:xfrm>
            <a:off x="1534695" y="2010878"/>
            <a:ext cx="4608576" cy="3719966"/>
          </a:xfrm>
        </p:spPr>
        <p:txBody>
          <a:bodyPr>
            <a:normAutofit fontScale="40000" lnSpcReduction="20000"/>
          </a:bodyPr>
          <a:lstStyle/>
          <a:p>
            <a:pPr marL="0" indent="0">
              <a:buNone/>
            </a:pPr>
            <a:r>
              <a:rPr lang="en-US" sz="4000" b="1" i="1" dirty="0" smtClean="0"/>
              <a:t>1.  Who will speak for you regarding healthcare decisions if you can’t speak for yourself? </a:t>
            </a:r>
          </a:p>
          <a:p>
            <a:pPr marL="0" indent="0">
              <a:buNone/>
            </a:pPr>
            <a:r>
              <a:rPr lang="en-US" sz="4000" dirty="0" smtClean="0"/>
              <a:t>You may choose up to three individuals, who will act in the order of primary agent, 1</a:t>
            </a:r>
            <a:r>
              <a:rPr lang="en-US" sz="4000" baseline="30000" dirty="0" smtClean="0"/>
              <a:t>st</a:t>
            </a:r>
            <a:r>
              <a:rPr lang="en-US" sz="4000" dirty="0" smtClean="0"/>
              <a:t> alternate, and 2</a:t>
            </a:r>
            <a:r>
              <a:rPr lang="en-US" sz="4000" baseline="30000" dirty="0" smtClean="0"/>
              <a:t>nd</a:t>
            </a:r>
            <a:r>
              <a:rPr lang="en-US" sz="4000" dirty="0" smtClean="0"/>
              <a:t> alternate.  If your primary agent is unavailable, the staff will speak with your 1</a:t>
            </a:r>
            <a:r>
              <a:rPr lang="en-US" sz="4000" baseline="30000" dirty="0" smtClean="0"/>
              <a:t>st</a:t>
            </a:r>
            <a:r>
              <a:rPr lang="en-US" sz="4000" dirty="0" smtClean="0"/>
              <a:t> alternate, and so on.  However, you are </a:t>
            </a:r>
            <a:r>
              <a:rPr lang="en-US" sz="4000" u="sng" dirty="0" smtClean="0"/>
              <a:t>required</a:t>
            </a:r>
            <a:r>
              <a:rPr lang="en-US" sz="4000" dirty="0" smtClean="0"/>
              <a:t> to have only one agent.  </a:t>
            </a:r>
          </a:p>
          <a:p>
            <a:pPr marL="0" indent="0">
              <a:buNone/>
            </a:pPr>
            <a:r>
              <a:rPr lang="en-US" sz="4000" dirty="0" smtClean="0"/>
              <a:t>Choose thoughtfully!  Your healthcare agents should be willing to act for you, able to think clearly and make decisions in stressful situations, and committed to following your expressed/written wishes.</a:t>
            </a:r>
            <a:endParaRPr lang="en-US" sz="4000" dirty="0"/>
          </a:p>
        </p:txBody>
      </p:sp>
      <p:sp>
        <p:nvSpPr>
          <p:cNvPr id="7" name="Content Placeholder 6">
            <a:extLst>
              <a:ext uri="{FF2B5EF4-FFF2-40B4-BE49-F238E27FC236}">
                <a16:creationId xmlns:a16="http://schemas.microsoft.com/office/drawing/2014/main" xmlns="" id="{4C605FC5-6F44-4E2F-A343-76B9527E9D98}"/>
              </a:ext>
            </a:extLst>
          </p:cNvPr>
          <p:cNvSpPr>
            <a:spLocks noGrp="1"/>
          </p:cNvSpPr>
          <p:nvPr>
            <p:ph sz="half" idx="2"/>
          </p:nvPr>
        </p:nvSpPr>
        <p:spPr/>
        <p:txBody>
          <a:bodyPr>
            <a:normAutofit fontScale="40000" lnSpcReduction="20000"/>
          </a:bodyPr>
          <a:lstStyle/>
          <a:p>
            <a:endParaRPr lang="en-US" dirty="0"/>
          </a:p>
        </p:txBody>
      </p:sp>
      <p:pic>
        <p:nvPicPr>
          <p:cNvPr id="5" name="Picture 4">
            <a:extLst>
              <a:ext uri="{FF2B5EF4-FFF2-40B4-BE49-F238E27FC236}">
                <a16:creationId xmlns:a16="http://schemas.microsoft.com/office/drawing/2014/main" xmlns="" id="{5A32A5ED-22FB-4A2C-AB9A-59F45F032A7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454793" y="2017343"/>
            <a:ext cx="4600059" cy="3267651"/>
          </a:xfrm>
          <a:prstGeom prst="rect">
            <a:avLst/>
          </a:prstGeom>
        </p:spPr>
      </p:pic>
      <p:sp>
        <p:nvSpPr>
          <p:cNvPr id="6" name="TextBox 5">
            <a:extLst>
              <a:ext uri="{FF2B5EF4-FFF2-40B4-BE49-F238E27FC236}">
                <a16:creationId xmlns:a16="http://schemas.microsoft.com/office/drawing/2014/main" xmlns="" id="{A775AA24-6955-4173-99BF-316984F5C269}"/>
              </a:ext>
            </a:extLst>
          </p:cNvPr>
          <p:cNvSpPr txBox="1"/>
          <p:nvPr/>
        </p:nvSpPr>
        <p:spPr>
          <a:xfrm>
            <a:off x="748018" y="6858000"/>
            <a:ext cx="10695963" cy="230832"/>
          </a:xfrm>
          <a:prstGeom prst="rect">
            <a:avLst/>
          </a:prstGeom>
          <a:noFill/>
        </p:spPr>
        <p:txBody>
          <a:bodyPr wrap="square" rtlCol="0">
            <a:spAutoFit/>
          </a:bodyPr>
          <a:lstStyle/>
          <a:p>
            <a:r>
              <a:rPr lang="en-US" sz="900">
                <a:hlinkClick r:id="rId4" tooltip="http://justbeingme1.blogspot.com/2015/07/decisions.html"/>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211575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Decisions in the South Carolina HCPOA Form:  </a:t>
            </a:r>
            <a:br>
              <a:rPr lang="en-US" b="1" dirty="0"/>
            </a:br>
            <a:r>
              <a:rPr lang="en-US" b="1" dirty="0" smtClean="0"/>
              <a:t>Additional Information (Sections #2 and #3)</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90115" y="2471596"/>
            <a:ext cx="2068379" cy="1877360"/>
          </a:xfrm>
        </p:spPr>
      </p:pic>
      <p:sp>
        <p:nvSpPr>
          <p:cNvPr id="4" name="Content Placeholder 3"/>
          <p:cNvSpPr>
            <a:spLocks noGrp="1"/>
          </p:cNvSpPr>
          <p:nvPr>
            <p:ph sz="half" idx="2"/>
          </p:nvPr>
        </p:nvSpPr>
        <p:spPr/>
        <p:txBody>
          <a:bodyPr>
            <a:normAutofit fontScale="77500" lnSpcReduction="20000"/>
          </a:bodyPr>
          <a:lstStyle/>
          <a:p>
            <a:pPr marL="0" indent="0">
              <a:buNone/>
            </a:pPr>
            <a:r>
              <a:rPr lang="en-US" dirty="0" smtClean="0"/>
              <a:t>2.   Your agent may speak for you only at times when you are unable to speak for yourself.  If you are able to reason and speak, then YOU inform staff of your medical decisions yourself. </a:t>
            </a:r>
            <a:endParaRPr lang="en-US" dirty="0"/>
          </a:p>
          <a:p>
            <a:pPr marL="0" indent="0">
              <a:buNone/>
            </a:pPr>
            <a:r>
              <a:rPr lang="en-US" dirty="0" smtClean="0"/>
              <a:t>3.   The HCPOA form is a medical document covered by HIPAA, so is considered confidential information.  It is effective whether you are mentally competent or not and is in effect from the date you signed it until you revoke the document in writing and give your health care provider a copy of the revocation and/or a new HCPOA.  Your agent(s) will be able to receive your medical information until your death.</a:t>
            </a:r>
            <a:endParaRPr lang="en-US" dirty="0"/>
          </a:p>
        </p:txBody>
      </p:sp>
    </p:spTree>
    <p:extLst>
      <p:ext uri="{BB962C8B-B14F-4D97-AF65-F5344CB8AC3E}">
        <p14:creationId xmlns:p14="http://schemas.microsoft.com/office/powerpoint/2010/main" val="306677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Decisions in the South Carolina HCPOA Form</a:t>
            </a:r>
            <a:r>
              <a:rPr lang="en-US" b="1" dirty="0" smtClean="0"/>
              <a:t>:  </a:t>
            </a:r>
            <a:br>
              <a:rPr lang="en-US" b="1" dirty="0" smtClean="0"/>
            </a:br>
            <a:r>
              <a:rPr lang="en-US" b="1" dirty="0" smtClean="0"/>
              <a:t>Limits on Your Healthcare Agents’ Power (Section #4)</a:t>
            </a:r>
            <a:endParaRPr lang="en-US" dirty="0"/>
          </a:p>
        </p:txBody>
      </p:sp>
      <p:sp>
        <p:nvSpPr>
          <p:cNvPr id="3" name="Content Placeholder 2"/>
          <p:cNvSpPr>
            <a:spLocks noGrp="1"/>
          </p:cNvSpPr>
          <p:nvPr>
            <p:ph sz="half" idx="1"/>
          </p:nvPr>
        </p:nvSpPr>
        <p:spPr/>
        <p:txBody>
          <a:bodyPr/>
          <a:lstStyle/>
          <a:p>
            <a:pPr marL="0" indent="0">
              <a:buNone/>
            </a:pPr>
            <a:r>
              <a:rPr lang="en-US" dirty="0" smtClean="0"/>
              <a:t>4.  You are giving your agent all of the powers that you have as a patient.  Read section 4, “Agent’s Powers,” items A-D carefully to determine if you would like to limit those powers in any way.  If you cannot think of a limitation to the agent’s power or a power you would like to add, then write “None” in the blanks provided.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5800" y="2017713"/>
            <a:ext cx="3441700" cy="3441700"/>
          </a:xfrm>
        </p:spPr>
      </p:pic>
    </p:spTree>
    <p:extLst>
      <p:ext uri="{BB962C8B-B14F-4D97-AF65-F5344CB8AC3E}">
        <p14:creationId xmlns:p14="http://schemas.microsoft.com/office/powerpoint/2010/main" val="19916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13" y="488887"/>
            <a:ext cx="9520157" cy="1329281"/>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Decisions </a:t>
            </a:r>
            <a:r>
              <a:rPr lang="en-US" b="1" dirty="0"/>
              <a:t>in the South Carolina HCPOA Form</a:t>
            </a:r>
            <a:r>
              <a:rPr lang="en-US" b="1" dirty="0" smtClean="0"/>
              <a:t>:  </a:t>
            </a:r>
            <a:br>
              <a:rPr lang="en-US" b="1" dirty="0" smtClean="0"/>
            </a:br>
            <a:r>
              <a:rPr lang="en-US" b="1" dirty="0" smtClean="0"/>
              <a:t>Organ and Tissue Donation (Section #5)</a:t>
            </a:r>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b="1" i="1" dirty="0" smtClean="0"/>
              <a:t>5.  May your agent offer to donate </a:t>
            </a:r>
            <a:r>
              <a:rPr lang="en-US" b="1" i="1" dirty="0"/>
              <a:t>your tissues/organs</a:t>
            </a:r>
            <a:r>
              <a:rPr lang="en-US" b="1" i="1" dirty="0" smtClean="0"/>
              <a:t>?</a:t>
            </a:r>
          </a:p>
          <a:p>
            <a:pPr marL="0" indent="0">
              <a:buNone/>
            </a:pPr>
            <a:r>
              <a:rPr lang="en-US" b="1" i="1" dirty="0"/>
              <a:t>	</a:t>
            </a:r>
            <a:r>
              <a:rPr lang="en-US" b="1" i="1" dirty="0" smtClean="0"/>
              <a:t>(May ____/May not ____)</a:t>
            </a:r>
          </a:p>
          <a:p>
            <a:pPr marL="0" indent="0">
              <a:buNone/>
            </a:pPr>
            <a:r>
              <a:rPr lang="en-US" sz="1800" dirty="0" smtClean="0"/>
              <a:t>This decision is based on whether or not you are willing to be a donor, not whether you would be a potential candidate for donation.</a:t>
            </a:r>
          </a:p>
          <a:p>
            <a:pPr marL="0" indent="0">
              <a:buNone/>
            </a:pPr>
            <a:r>
              <a:rPr lang="en-US" sz="1800" b="1" u="sng" dirty="0" smtClean="0"/>
              <a:t>Be sure to write your initials</a:t>
            </a:r>
            <a:r>
              <a:rPr lang="en-US" sz="1800" b="1" dirty="0" smtClean="0"/>
              <a:t> (not an X or checkmark) on the line beside your choice so that your choice will be legally valid.</a:t>
            </a:r>
            <a:endParaRPr lang="en-US" sz="1800" b="1" dirty="0"/>
          </a:p>
          <a:p>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113" y="2197408"/>
            <a:ext cx="4608512" cy="3064847"/>
          </a:xfrm>
        </p:spPr>
      </p:pic>
    </p:spTree>
    <p:extLst>
      <p:ext uri="{BB962C8B-B14F-4D97-AF65-F5344CB8AC3E}">
        <p14:creationId xmlns:p14="http://schemas.microsoft.com/office/powerpoint/2010/main" val="35657489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625</TotalTime>
  <Words>1021</Words>
  <Application>Microsoft Office PowerPoint</Application>
  <PresentationFormat>Widescreen</PresentationFormat>
  <Paragraphs>72</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 Linotype</vt:lpstr>
      <vt:lpstr>Gallery</vt:lpstr>
      <vt:lpstr>Advance Care Planning: An important conversation with your family about your future healthcare wishes </vt:lpstr>
      <vt:lpstr>The Importance of This Conversation People who have never talked with their families about their medical choices at end of life are at a disadvantage in a medical crisis. The lack of Advance Care Planning written down in a document called an Advance Directive could result in . . .</vt:lpstr>
      <vt:lpstr>Advance Directives:  Living Will One type of tool that helps individuals discuss and write down their wishes at end of life is called a living will.  Five Wishes and the SC Desire for a Natural Death are two advance directives legally recognized in South Carolina.  They require the services of a notary public and two witnesses.</vt:lpstr>
      <vt:lpstr>Advance Directives:  Health Care Power of Attorney (HCPOA) The third type of Advance Directive recognized in South Carolina is the Health Care Power of Attorney (HCPOA).  AnMed Health prefers this form, but will scan any of these three advance directive forms into your medical record.</vt:lpstr>
      <vt:lpstr>Advance Directives: Which HCPOA form should I complete?</vt:lpstr>
      <vt:lpstr>Decisions in the South Carolina HCPOA Form:   Choice of Healthcare Agent(s) (Section #1)</vt:lpstr>
      <vt:lpstr>Decisions in the South Carolina HCPOA Form:   Additional Information (Sections #2 and #3)</vt:lpstr>
      <vt:lpstr>Decisions in the South Carolina HCPOA Form:   Limits on Your Healthcare Agents’ Power (Section #4)</vt:lpstr>
      <vt:lpstr>     Decisions in the South Carolina HCPOA Form:   Organ and Tissue Donation (Section #5)</vt:lpstr>
      <vt:lpstr>Decisions in the South Carolina HCPOA Form:   Desires Concerning Life-Sustaining Treatment  (Sections #7 and #8)</vt:lpstr>
      <vt:lpstr>Advance Care Planning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 Care Planning</dc:title>
  <dc:creator>Tamara Flinchum</dc:creator>
  <cp:lastModifiedBy>Tamara Flinchum</cp:lastModifiedBy>
  <cp:revision>67</cp:revision>
  <cp:lastPrinted>2020-09-03T15:20:55Z</cp:lastPrinted>
  <dcterms:created xsi:type="dcterms:W3CDTF">2018-10-29T23:45:47Z</dcterms:created>
  <dcterms:modified xsi:type="dcterms:W3CDTF">2020-09-07T13:45:57Z</dcterms:modified>
</cp:coreProperties>
</file>